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86406-F857-4043-A863-EE7DBB87558D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99C45-881C-4ABE-86AD-303D9901D8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«Развитие творческой активности детей раннего возраста в изобразительной деятельности»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64344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Воспитатель МКДОУ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err="1" smtClean="0">
                <a:solidFill>
                  <a:srgbClr val="FFFF00"/>
                </a:solidFill>
              </a:rPr>
              <a:t>д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ru-RU" sz="2800" dirty="0" smtClean="0">
                <a:solidFill>
                  <a:srgbClr val="FFFF00"/>
                </a:solidFill>
              </a:rPr>
              <a:t>с №444</a:t>
            </a:r>
          </a:p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Нааб</a:t>
            </a:r>
            <a:r>
              <a:rPr lang="ru-RU" sz="2800" dirty="0" smtClean="0">
                <a:solidFill>
                  <a:srgbClr val="FFFF00"/>
                </a:solidFill>
              </a:rPr>
              <a:t> Светлана Николаевна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Рабочий стол\ОСНОВНОЕ\Презентация\ФОН ДЛЯ ПРЕЗЕНТАЦИ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91305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FFFF00"/>
                </a:solidFill>
              </a:rPr>
              <a:t>«Детское изобразительное творчество – это сознательное отражение ребенком окружающей действительности в рисунке, лепке, конструировании, отражение, которое построено на работе воображения, на отражении своих наблюдений, а также впечатлений, полученных им через слово, картинку и другие виды искусства»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err="1" smtClean="0">
                <a:solidFill>
                  <a:srgbClr val="FFFF00"/>
                </a:solidFill>
              </a:rPr>
              <a:t>Е.А.Флёрина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Наше образовательное учреждение имеет приоритетное направление – художественно-эстетическое развитие детей. Данное направление достаточно сложное для реализации. А дети третьего года жизни, приходя в детский сад, зачастую впервые видят краски, пластилин, фломастеры. Мне было интересно, какие формы и приемы можно использовать в работе с детьми раннего возраста для реализации задач  художественной деятельности. Самым оптимальным вариантом стало создание художественного кружка «Талантливые пальчики».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/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200" dirty="0" smtClean="0">
                <a:solidFill>
                  <a:srgbClr val="FFC000"/>
                </a:solidFill>
              </a:rPr>
              <a:t>Задачи деятельности кружка: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FF00"/>
                </a:solidFill>
              </a:rPr>
              <a:t>1. </a:t>
            </a: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Знакомить детей с нетрадиционными техниками рисования, уметь применять в изобразительной деятельности; </a:t>
            </a:r>
            <a:b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2. Расширять представления детей о нетрадиционных способах рисования; </a:t>
            </a:r>
            <a:b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3. Развивать творчество и фантазию,  наблюдательность, воображение, ассоциативное мышление, любознательность;</a:t>
            </a:r>
            <a:b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4. Формировать эстетический вкус; </a:t>
            </a:r>
            <a:b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5. Предоставить свободу в отражении – доступными для ребенка художественными средствами – своего видения мира. </a:t>
            </a:r>
            <a:b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cs typeface="Times New Roman" pitchFamily="18" charset="0"/>
              </a:rPr>
              <a:t>6.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Поддерживать инициативу ребенка в стремлении отразить (обозначить) штрихами, линиями, пятнами предметный мир.</a:t>
            </a:r>
            <a:b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Закреплять понимание детьми образного характера деятельности  (на листочке бумаги может быть изображено все, что окружает малыша).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 descr="C:\Documents and Settings\Admin\Рабочий стол\фото на презентацию\DSCN1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C000"/>
                </a:solidFill>
              </a:rPr>
              <a:t>Практическая значимость: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FFFF00"/>
                </a:solidFill>
              </a:rPr>
              <a:t> Результаты данной работы могут оказать помощь педагогам в организации совместной деятельности педагога с детьми раннего возраста, имеющей своей целью развитие творческой активности малышей посредством изобразительной деятельности.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/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C000"/>
                </a:solidFill>
                <a:cs typeface="Times New Roman" pitchFamily="18" charset="0"/>
              </a:rPr>
              <a:t>Содержание работы:</a:t>
            </a:r>
            <a:br>
              <a:rPr lang="ru-RU" sz="2200" b="1" i="1" dirty="0" smtClean="0">
                <a:solidFill>
                  <a:srgbClr val="FFC0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На первом этапе был проведен мониторинг  следующих показателей: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восприятие </a:t>
            </a: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образов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эмоциональный отклик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знание </a:t>
            </a:r>
            <a:r>
              <a:rPr lang="ru-RU" sz="2200" b="1" i="1" dirty="0" err="1" smtClean="0">
                <a:solidFill>
                  <a:srgbClr val="FFFF00"/>
                </a:solidFill>
                <a:cs typeface="Times New Roman" pitchFamily="18" charset="0"/>
              </a:rPr>
              <a:t>изо-материалов</a:t>
            </a: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 и их свойств, видов </a:t>
            </a:r>
            <a:r>
              <a:rPr lang="ru-RU" sz="2200" b="1" i="1" dirty="0" err="1" smtClean="0">
                <a:solidFill>
                  <a:srgbClr val="FFFF00"/>
                </a:solidFill>
                <a:cs typeface="Times New Roman" pitchFamily="18" charset="0"/>
              </a:rPr>
              <a:t>изо-деятельности</a:t>
            </a: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наличие интереса к созданию изобразительного образа. 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Выявлены следующие уровни развития. Из 20 детей: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высокий уровень – 0 %, 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средний уровень – 20 %, 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- низкий уровень – 80 %.</a:t>
            </a:r>
            <a:b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FF00"/>
                </a:solidFill>
              </a:rPr>
              <a:t>На втором этапе для кружковой работы «Веселые пальчики» был составлен перспективный план,  включающий нетрадиционные 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техники:  рисование пальчиками, ватными палочками, рисование манкой и солью ,штамповка. А также работа с ватой, пластилином, бумагой, природным и бросовым материалами. 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Кружок проводится 2 раза в неделю, по подгруппам. 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6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4071942"/>
            <a:ext cx="3524275" cy="2643206"/>
          </a:xfrm>
        </p:spPr>
      </p:pic>
      <p:pic>
        <p:nvPicPr>
          <p:cNvPr id="8" name="Picture 2" descr="C:\Documents and Settings\Admin\Рабочий стол\фото на презентацию\DSCN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434951" cy="2676950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фото на презентацию\DSCN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357430"/>
            <a:ext cx="3188511" cy="231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900" b="1" i="1" dirty="0" smtClean="0">
                <a:solidFill>
                  <a:srgbClr val="FFFF00"/>
                </a:solidFill>
              </a:rPr>
              <a:t>Во многом результат работы ребёнка зависит от его заинтересованности, поэтому на занятии важно активизировать внимание </a:t>
            </a:r>
            <a:r>
              <a:rPr lang="ru-RU" sz="1900" b="1" i="1" dirty="0" smtClean="0">
                <a:solidFill>
                  <a:srgbClr val="FFFF00"/>
                </a:solidFill>
              </a:rPr>
              <a:t>ребенка, </a:t>
            </a:r>
            <a:r>
              <a:rPr lang="ru-RU" sz="1900" b="1" i="1" dirty="0" smtClean="0">
                <a:solidFill>
                  <a:srgbClr val="FFFF00"/>
                </a:solidFill>
              </a:rPr>
              <a:t>побудить его к деятельности при помощи дополнительных стимулов.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b="1" i="1" dirty="0" smtClean="0">
                <a:solidFill>
                  <a:srgbClr val="FFC000"/>
                </a:solidFill>
              </a:rPr>
              <a:t>Использую следующие приемы: </a:t>
            </a:r>
            <a:r>
              <a:rPr lang="ru-RU" sz="1900" b="1" i="1" dirty="0" smtClean="0"/>
              <a:t/>
            </a:r>
            <a:br>
              <a:rPr lang="ru-RU" sz="1900" b="1" i="1" dirty="0" smtClean="0"/>
            </a:br>
            <a:r>
              <a:rPr lang="ru-RU" sz="1900" b="1" i="1" dirty="0" smtClean="0">
                <a:solidFill>
                  <a:srgbClr val="FFFF00"/>
                </a:solidFill>
              </a:rPr>
              <a:t>- </a:t>
            </a:r>
            <a:r>
              <a:rPr lang="ru-RU" sz="1900" b="1" dirty="0" smtClean="0">
                <a:solidFill>
                  <a:srgbClr val="FFFF00"/>
                </a:solidFill>
              </a:rPr>
              <a:t>рассматривание произведений книжной графики, иллюстраций, произведений искусства</a:t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 пальчиковые игры</a:t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 элементы театрализации</a:t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 дидактические и настольно-печатные игры</a:t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 сюрпризные моменты </a:t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 экспериментирование с </a:t>
            </a:r>
            <a:r>
              <a:rPr lang="ru-RU" sz="1900" b="1" dirty="0" err="1" smtClean="0">
                <a:solidFill>
                  <a:srgbClr val="FFFF00"/>
                </a:solidFill>
              </a:rPr>
              <a:t>изо-материалами</a:t>
            </a:r>
            <a:r>
              <a:rPr lang="ru-RU" sz="1900" b="1" dirty="0" smtClean="0">
                <a:solidFill>
                  <a:srgbClr val="FFFF00"/>
                </a:solidFill>
              </a:rPr>
              <a:t/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-использование художественной литературы и музыки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6" descr="ффффDSCN2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643050"/>
            <a:ext cx="2809895" cy="2107421"/>
          </a:xfrm>
        </p:spPr>
      </p:pic>
      <p:pic>
        <p:nvPicPr>
          <p:cNvPr id="8" name="Содержимое 3" descr="DSCN2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00504"/>
            <a:ext cx="2813043" cy="2357454"/>
          </a:xfrm>
          <a:prstGeom prst="rect">
            <a:avLst/>
          </a:prstGeom>
        </p:spPr>
      </p:pic>
      <p:pic>
        <p:nvPicPr>
          <p:cNvPr id="9" name="Picture 4" descr="C:\Documents and Settings\Admin\Рабочий стол\фото на презентацию\DSCN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2714644" cy="2379934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фото на презентацию\DSCN1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00504"/>
            <a:ext cx="28289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900" b="1" i="1" dirty="0" smtClean="0">
                <a:solidFill>
                  <a:srgbClr val="FFC000"/>
                </a:solidFill>
              </a:rPr>
              <a:t>Работа строится в следующих принципах: </a:t>
            </a:r>
            <a:r>
              <a:rPr lang="ru-RU" sz="1900" b="1" i="1" dirty="0" smtClean="0"/>
              <a:t/>
            </a:r>
            <a:br>
              <a:rPr lang="ru-RU" sz="1900" b="1" i="1" dirty="0" smtClean="0"/>
            </a:br>
            <a:r>
              <a:rPr lang="ru-RU" sz="1900" b="1" i="1" dirty="0" smtClean="0"/>
              <a:t/>
            </a:r>
            <a:br>
              <a:rPr lang="ru-RU" sz="1900" b="1" i="1" dirty="0" smtClean="0"/>
            </a:br>
            <a:r>
              <a:rPr lang="ru-RU" sz="1900" b="1" i="1" dirty="0" smtClean="0">
                <a:solidFill>
                  <a:srgbClr val="FFFF00"/>
                </a:solidFill>
              </a:rPr>
              <a:t>- От </a:t>
            </a:r>
            <a:r>
              <a:rPr lang="ru-RU" sz="1900" b="1" i="1" dirty="0" smtClean="0">
                <a:solidFill>
                  <a:srgbClr val="FFFF00"/>
                </a:solidFill>
              </a:rPr>
              <a:t>простого к сложному, где предусмотрен переход от простых занятий к сложным. </a:t>
            </a:r>
            <a:br>
              <a:rPr lang="ru-RU" sz="1900" b="1" i="1" dirty="0" smtClean="0">
                <a:solidFill>
                  <a:srgbClr val="FFFF00"/>
                </a:solidFill>
              </a:rPr>
            </a:br>
            <a:r>
              <a:rPr lang="ru-RU" sz="1900" b="1" i="1" dirty="0" smtClean="0">
                <a:solidFill>
                  <a:srgbClr val="FFFF00"/>
                </a:solidFill>
              </a:rPr>
              <a:t>- Принцип </a:t>
            </a:r>
            <a:r>
              <a:rPr lang="ru-RU" sz="1900" b="1" i="1" dirty="0" smtClean="0">
                <a:solidFill>
                  <a:srgbClr val="FFFF00"/>
                </a:solidFill>
              </a:rPr>
              <a:t>наглядности выражается в том, что у детей более развита наглядно - образная память, чем словесно - логическая, поэтому мышление опирается на восприятие или представление. </a:t>
            </a:r>
            <a:br>
              <a:rPr lang="ru-RU" sz="1900" b="1" i="1" dirty="0" smtClean="0">
                <a:solidFill>
                  <a:srgbClr val="FFFF00"/>
                </a:solidFill>
              </a:rPr>
            </a:br>
            <a:r>
              <a:rPr lang="ru-RU" sz="1900" b="1" i="1" dirty="0" smtClean="0">
                <a:solidFill>
                  <a:srgbClr val="FFFF00"/>
                </a:solidFill>
              </a:rPr>
              <a:t>- Принцип </a:t>
            </a:r>
            <a:r>
              <a:rPr lang="ru-RU" sz="1900" b="1" i="1" dirty="0" smtClean="0">
                <a:solidFill>
                  <a:srgbClr val="FFFF00"/>
                </a:solidFill>
              </a:rPr>
              <a:t>индивидуализации - обеспечивает развитие каждого ребенка. </a:t>
            </a:r>
            <a:br>
              <a:rPr lang="ru-RU" sz="1900" b="1" i="1" dirty="0" smtClean="0">
                <a:solidFill>
                  <a:srgbClr val="FFFF00"/>
                </a:solidFill>
              </a:rPr>
            </a:br>
            <a:r>
              <a:rPr lang="ru-RU" sz="1900" b="1" i="1" dirty="0" smtClean="0">
                <a:solidFill>
                  <a:srgbClr val="FFFF00"/>
                </a:solidFill>
              </a:rPr>
              <a:t>- Связь </a:t>
            </a:r>
            <a:r>
              <a:rPr lang="ru-RU" sz="1900" b="1" i="1" dirty="0" smtClean="0">
                <a:solidFill>
                  <a:srgbClr val="FFFF00"/>
                </a:solidFill>
              </a:rPr>
              <a:t>обучения с жизнью. Изображение должно опираться на впечатление, полученное ребёнком от действительности. Дети рисуют то, что им хорошо знакомо, с чем встречались в повседневной жизни, что привлекает их внимание.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Picture 3" descr="C:\Documents and Settings\Admin\Рабочий стол\фото на презентацию\DSCN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000396" cy="246489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на презентацию\DSCN19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14686"/>
            <a:ext cx="2576098" cy="2500330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фото на презентацию\DSCN1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214686"/>
            <a:ext cx="2638613" cy="248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Результат: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FFFF00"/>
                </a:solidFill>
              </a:rPr>
              <a:t>1. Повышение качества совместной работы педагога с детьми;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выявление в детских работах элементов творчества;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2. Повышение качества изобразительной деятельности детей;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3. Обмен педагогическим опытом и активное использование новых технологий  художественного творчества;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4. Привлечение родителей к организации персональных выставок детского творчества.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5. Изучение  дополнительной литературы и пополнение методической копилки;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 descr="C:\Documents and Settings\Admin\Рабочий стол\фото на презентацию\DSCN2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3840480" cy="288036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фото на презентацию\DSCN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264320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Рабочий стол\фото на презентацию\DSCN1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840480" cy="288036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фото на презентацию\DSCN1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190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«Развитие творческой активности детей раннего возраста в изобразительной деятельности»</vt:lpstr>
      <vt:lpstr>«Детское изобразительное творчество – это сознательное отражение ребенком окружающей действительности в рисунке, лепке, конструировании, отражение, которое построено на работе воображения, на отражении своих наблюдений, а также впечатлений, полученных им через слово, картинку и другие виды искусства» Е.А.Флёрина </vt:lpstr>
      <vt:lpstr>                                                                                                                                                                                                                                     Задачи деятельности кружка: 1. Знакомить детей с нетрадиционными техниками рисования, уметь применять в изобразительной деятельности;  2. Расширять представления детей о нетрадиционных способах рисования;  3. Развивать творчество и фантазию,  наблюдательность, воображение, ассоциативное мышление, любознательность; 4. Формировать эстетический вкус;  5. Предоставить свободу в отражении – доступными для ребенка художественными средствами – своего видения мира.  6. Поддерживать инициативу ребенка в стремлении отразить (обозначить) штрихами, линиями, пятнами предметный мир. 7. Закреплять понимание детьми образного характера деятельности  (на листочке бумаги может быть изображено все, что окружает малыша).      </vt:lpstr>
      <vt:lpstr>Практическая значимость:   Результаты данной работы могут оказать помощь педагогам в организации совместной деятельности педагога с детьми раннего возраста, имеющей своей целью развитие творческой активности малышей посредством изобразительной деятельности.  Содержание работы: На первом этапе был проведен мониторинг  следующих показателей:  - восприятие образов - эмоциональный отклик - знание изо-материалов и их свойств, видов изо-деятельности - наличие интереса к созданию изобразительного образа.  Выявлены следующие уровни развития. Из 20 детей: - высокий уровень – 0 %,  - средний уровень – 20 %,  - низкий уровень – 80 %.   </vt:lpstr>
      <vt:lpstr>На втором этапе для кружковой работы «Веселые пальчики» был составлен перспективный план,  включающий нетрадиционные  техники:  рисование пальчиками, ватными палочками, рисование манкой и солью ,штамповка. А также работа с ватой, пластилином, бумагой, природным и бросовым материалами.  Кружок проводится 2 раза в неделю, по подгруппам.   </vt:lpstr>
      <vt:lpstr>Во многом результат работы ребёнка зависит от его заинтересованности, поэтому на занятии важно активизировать внимание ребенка, побудить его к деятельности при помощи дополнительных стимулов. Использую следующие приемы:  - рассматривание произведений книжной графики, иллюстраций, произведений искусства - пальчиковые игры - элементы театрализации - дидактические и настольно-печатные игры - сюрпризные моменты  - экспериментирование с изо-материалами -использование художественной литературы и музыки </vt:lpstr>
      <vt:lpstr>Работа строится в следующих принципах:   - От простого к сложному, где предусмотрен переход от простых занятий к сложным.  - Принцип наглядности выражается в том, что у детей более развита наглядно - образная память, чем словесно - логическая, поэтому мышление опирается на восприятие или представление.  - Принцип индивидуализации - обеспечивает развитие каждого ребенка.  - Связь обучения с жизнью. Изображение должно опираться на впечатление, полученное ребёнком от действительности. Дети рисуют то, что им хорошо знакомо, с чем встречались в повседневной жизни, что привлекает их внимание. </vt:lpstr>
      <vt:lpstr>Результат:  1. Повышение качества совместной работы педагога с детьми; выявление в детских работах элементов творчества; 2. Повышение качества изобразительной деятельности детей; 3. Обмен педагогическим опытом и активное использование новых технологий  художественного творчества; 4. Привлечение родителей к организации персональных выставок детского творчества. 5. Изучение  дополнительной литературы и пополнение методической копилки;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творческой активности детей раннего возраста в изобразительной деятельности»</dc:title>
  <dc:creator>ADMIN</dc:creator>
  <cp:lastModifiedBy>Admin</cp:lastModifiedBy>
  <cp:revision>7</cp:revision>
  <dcterms:created xsi:type="dcterms:W3CDTF">2014-07-06T13:29:45Z</dcterms:created>
  <dcterms:modified xsi:type="dcterms:W3CDTF">2014-08-18T06:28:48Z</dcterms:modified>
</cp:coreProperties>
</file>